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27" r:id="rId3"/>
    <p:sldId id="328" r:id="rId4"/>
    <p:sldId id="329" r:id="rId5"/>
    <p:sldId id="330" r:id="rId6"/>
    <p:sldId id="344" r:id="rId7"/>
    <p:sldId id="348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50" r:id="rId22"/>
    <p:sldId id="351" r:id="rId23"/>
    <p:sldId id="352" r:id="rId24"/>
    <p:sldId id="316" r:id="rId25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06"/>
    </p:cViewPr>
  </p:sorterViewPr>
  <p:notesViewPr>
    <p:cSldViewPr>
      <p:cViewPr varScale="1">
        <p:scale>
          <a:sx n="66" d="100"/>
          <a:sy n="66" d="100"/>
        </p:scale>
        <p:origin x="-2784" y="-114"/>
      </p:cViewPr>
      <p:guideLst>
        <p:guide orient="horz" pos="2919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CDB40EF8-AFFC-4201-B992-59A1BB333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57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9CCA132-7E9E-43DE-BE57-0F44236B7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40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3800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784B2-2719-4046-BE64-ACEC00A6621E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10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88C02-6907-40A6-804E-8BC73F96B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8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95DB6-E4DD-449E-AA34-E317C5E83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4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D48C-1AAA-4189-A9AC-08E095CD7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09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86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886200"/>
            <a:ext cx="3886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E22DB-09D9-4A9E-92DA-94D62B4D6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66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524000"/>
            <a:ext cx="38862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E6081-5374-4764-876F-436D80CF4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4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042DD-4002-4DF9-818A-45F4D1183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02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9248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23DF8-DE65-4164-9B85-94262A74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08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37800-5E98-443F-911B-5368EF590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6BEC-4D39-4EE7-B28B-9755C093A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5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FCF06-09D5-49CE-B50E-70087386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6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3653D-53D4-4CE9-B789-A8BA14A81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779B9-F966-4F62-8EEF-C790E1E1C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4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BB4A-14FC-444E-9B01-D63D7ED80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460C7-28D6-47E3-AEC6-EE9127FFA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33BF2-01C0-4125-9620-5527C534C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7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8B15E-5EB9-4E83-B973-9A239C06F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C516A4A-EDB9-4731-A5CF-9DCC045B7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96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7" r:id="rId13"/>
    <p:sldLayoutId id="2147483798" r:id="rId14"/>
    <p:sldLayoutId id="2147483799" r:id="rId15"/>
    <p:sldLayoutId id="2147483800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smtClean="0">
                <a:cs typeface="Times New Roman" pitchFamily="18" charset="0"/>
              </a:rPr>
              <a:t>© David Kirk/NVIDIA and Wen-mei W. Hwu  ECE408/CS483/ECE498al, University of Illinois, 2007-2012 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6287AD-EBCC-456B-8330-10AFA008993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3429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ECE408 / CS483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Applied Parallel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27: Joint CUDA-MPI Programming (Part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Addition: CUDA Process (I)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77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compute_node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(unsigned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*output;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status;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Allocate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memory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gmacMalloc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((void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**)&amp;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gmacMalloc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((void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**)&amp;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gmacMalloc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((void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**)&amp;output,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endParaRPr lang="en-US" sz="16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Get the input data from server process 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DATA_DISTRIBUTE, MPI_COMM_WORLD, &amp;status);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DATA_DISTRIBUTE, MPI_COMM_WORLD, &amp;status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5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Addition: CUDA Process (II)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2780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endParaRPr lang="en-US" sz="16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Compute the partial vector addition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dim3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(BLOCK_SIZE);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dim3 Dg((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BLOCK_SIZE – 1) / BLOCK_SIZE);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vector_add_kernel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&lt;&lt;&lt;Dg,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&gt;&gt;&gt;(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gmacPtr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(output),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gmacPtr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), 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gmacPtr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gmacThreadSynchronize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Send the output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(output,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DATA_COLLECT, MPI_COMM_WORLD);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Release device memory 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gmacFree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d_input_a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gmacFree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d_input_b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gmacFree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Typical Wave Propagation Application</a:t>
            </a:r>
            <a:endParaRPr lang="es-ES" sz="36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726942" y="2057400"/>
            <a:ext cx="35052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Insert Source </a:t>
            </a:r>
          </a:p>
          <a:p>
            <a:pPr algn="ctr"/>
            <a:r>
              <a:rPr lang="en-US" sz="2000" dirty="0" smtClean="0"/>
              <a:t>(e.g. acoustic wave) </a:t>
            </a:r>
            <a:endParaRPr lang="es-ES" sz="2000" dirty="0"/>
          </a:p>
        </p:txBody>
      </p:sp>
      <p:sp>
        <p:nvSpPr>
          <p:cNvPr id="7" name="6 Rectángulo"/>
          <p:cNvSpPr/>
          <p:nvPr/>
        </p:nvSpPr>
        <p:spPr>
          <a:xfrm>
            <a:off x="2726942" y="2836862"/>
            <a:ext cx="35052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Stencil Computation to compute </a:t>
            </a:r>
            <a:r>
              <a:rPr lang="en-US" sz="2000" dirty="0" err="1" smtClean="0"/>
              <a:t>Laplacian</a:t>
            </a:r>
            <a:r>
              <a:rPr lang="en-US" sz="2000" dirty="0" smtClean="0"/>
              <a:t> </a:t>
            </a:r>
            <a:endParaRPr lang="es-ES" sz="2000" dirty="0"/>
          </a:p>
        </p:txBody>
      </p:sp>
      <p:sp>
        <p:nvSpPr>
          <p:cNvPr id="8" name="7 Rectángulo"/>
          <p:cNvSpPr/>
          <p:nvPr/>
        </p:nvSpPr>
        <p:spPr>
          <a:xfrm>
            <a:off x="2726942" y="3616324"/>
            <a:ext cx="35052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Time Integration</a:t>
            </a:r>
            <a:endParaRPr lang="es-ES" sz="2000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479542" y="2590800"/>
            <a:ext cx="0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4479542" y="3390900"/>
            <a:ext cx="0" cy="247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3048000" y="5334000"/>
            <a:ext cx="2063169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 == </a:t>
            </a:r>
            <a:r>
              <a:rPr lang="en-US" dirty="0" err="1" smtClean="0">
                <a:solidFill>
                  <a:schemeClr val="tx1"/>
                </a:solidFill>
              </a:rPr>
              <a:t>Tmax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895600" y="1143000"/>
            <a:ext cx="2359933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T = 0, </a:t>
            </a:r>
            <a:r>
              <a:rPr lang="en-US" dirty="0" err="1" smtClean="0">
                <a:solidFill>
                  <a:schemeClr val="tx1"/>
                </a:solidFill>
              </a:rPr>
              <a:t>Tmax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 flipH="1">
            <a:off x="4479542" y="1676400"/>
            <a:ext cx="1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8" idx="2"/>
            <a:endCxn id="32" idx="0"/>
          </p:cNvCxnSpPr>
          <p:nvPr/>
        </p:nvCxnSpPr>
        <p:spPr>
          <a:xfrm>
            <a:off x="4479542" y="4149724"/>
            <a:ext cx="0" cy="246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19" idx="3"/>
            <a:endCxn id="20" idx="3"/>
          </p:cNvCxnSpPr>
          <p:nvPr/>
        </p:nvCxnSpPr>
        <p:spPr>
          <a:xfrm flipV="1">
            <a:off x="5111169" y="1409700"/>
            <a:ext cx="144364" cy="4229100"/>
          </a:xfrm>
          <a:prstGeom prst="bentConnector3">
            <a:avLst>
              <a:gd name="adj1" fmla="val 25835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2726942" y="4395787"/>
            <a:ext cx="3505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Absorbing Boundary Conditions</a:t>
            </a:r>
            <a:endParaRPr lang="es-ES" sz="2000" dirty="0"/>
          </a:p>
        </p:txBody>
      </p:sp>
      <p:cxnSp>
        <p:nvCxnSpPr>
          <p:cNvPr id="34" name="33 Conector recto de flecha"/>
          <p:cNvCxnSpPr/>
          <p:nvPr/>
        </p:nvCxnSpPr>
        <p:spPr>
          <a:xfrm>
            <a:off x="4479542" y="4929187"/>
            <a:ext cx="0" cy="404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Stencil Computations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 wave propagation modeling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s-ES" dirty="0" smtClean="0"/>
              </a:p>
              <a:p>
                <a:r>
                  <a:rPr lang="en-US" dirty="0" smtClean="0"/>
                  <a:t>Approximate </a:t>
                </a:r>
                <a:r>
                  <a:rPr lang="en-US" dirty="0" err="1" smtClean="0"/>
                  <a:t>Laplacian</a:t>
                </a:r>
                <a:r>
                  <a:rPr lang="en-US" dirty="0" smtClean="0"/>
                  <a:t> using</a:t>
                </a:r>
                <a:r>
                  <a:rPr lang="es-ES" dirty="0" smtClean="0"/>
                  <a:t/>
                </a:r>
                <a:br>
                  <a:rPr lang="es-ES" dirty="0" smtClean="0"/>
                </a:br>
                <a:r>
                  <a:rPr lang="es-ES" dirty="0" err="1" smtClean="0"/>
                  <a:t>finite</a:t>
                </a:r>
                <a:r>
                  <a:rPr lang="es-ES" dirty="0" smtClean="0"/>
                  <a:t> </a:t>
                </a:r>
                <a:r>
                  <a:rPr lang="es-ES" dirty="0" err="1" smtClean="0"/>
                  <a:t>differences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89" t="-161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13</a:t>
            </a:fld>
            <a:endParaRPr lang="en-US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880360"/>
            <a:ext cx="2362200" cy="221564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305416"/>
            <a:ext cx="3048000" cy="2866784"/>
          </a:xfrm>
          <a:prstGeom prst="rect">
            <a:avLst/>
          </a:prstGeom>
        </p:spPr>
      </p:pic>
      <p:sp>
        <p:nvSpPr>
          <p:cNvPr id="8" name="7 Llamada de nube"/>
          <p:cNvSpPr/>
          <p:nvPr/>
        </p:nvSpPr>
        <p:spPr>
          <a:xfrm>
            <a:off x="5856514" y="2362200"/>
            <a:ext cx="2862943" cy="1028700"/>
          </a:xfrm>
          <a:prstGeom prst="cloudCallout">
            <a:avLst>
              <a:gd name="adj1" fmla="val -42506"/>
              <a:gd name="adj2" fmla="val 106944"/>
            </a:avLst>
          </a:prstGeom>
          <a:solidFill>
            <a:srgbClr val="FFCC00"/>
          </a:solidFill>
          <a:ln>
            <a:solidFill>
              <a:srgbClr val="D2AA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Boundary Conditions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8 Llamada de nube"/>
          <p:cNvSpPr/>
          <p:nvPr/>
        </p:nvSpPr>
        <p:spPr>
          <a:xfrm>
            <a:off x="3733800" y="5094514"/>
            <a:ext cx="2743200" cy="1153886"/>
          </a:xfrm>
          <a:prstGeom prst="cloudCallout">
            <a:avLst>
              <a:gd name="adj1" fmla="val 57738"/>
              <a:gd name="adj2" fmla="val -79009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Laplacian</a:t>
            </a:r>
            <a:r>
              <a:rPr lang="en-US" dirty="0" smtClean="0"/>
              <a:t> and Time Integration</a:t>
            </a:r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 Propagation: Kernel Code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Coefficients used to calculate the </a:t>
            </a:r>
            <a:r>
              <a:rPr lang="en-US" sz="16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laplacian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en-US" sz="1600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__constant__ float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[5];</a:t>
            </a:r>
          </a:p>
          <a:p>
            <a:pPr defTabSz="457200">
              <a:tabLst>
                <a:tab pos="457200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__global__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wave_propagation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*next,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*in, </a:t>
            </a:r>
          </a:p>
          <a:p>
            <a:pPr defTabSz="457200">
              <a:tabLst>
                <a:tab pos="457200" algn="l"/>
              </a:tabLst>
            </a:pP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							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*velocity, 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dim3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dim)</a:t>
            </a:r>
          </a:p>
          <a:p>
            <a:pPr defTabSz="457200">
              <a:tabLst>
                <a:tab pos="457200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unsigned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threadIdx.x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blockIdx.x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blockDim.x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unsigned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y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threadIdx.y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blockIdx.y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blockDim.y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unsigned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z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threadIdx.z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blockIdx.z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blockDim.z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endParaRPr lang="en-US" sz="16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Point index in the input and output matrixes */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n = x + y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dim.z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z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dim.x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dim.y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Only compute for points within the matrixes */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(x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dim.x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&amp;&amp; y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dim.y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&amp;&amp; z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dim.z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Calculate the contribution of each point to the </a:t>
            </a:r>
            <a:r>
              <a:rPr lang="en-US" sz="16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laplacian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laplacian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[0] + in[n];</a:t>
            </a:r>
            <a:endParaRPr lang="en-US" sz="16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8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 Propagation: Kernel Code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3539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		for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5;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++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laplacian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* 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			(in[n –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+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Left 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			in[n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+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/* Right 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			in[n –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dim.x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+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Top 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			in[n + I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dim.x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+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/* Bottom 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			in[n –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dim.x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dim.y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+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Behind 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			in[n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dim.x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dim.y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]); 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Front */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	</a:t>
            </a:r>
            <a:endParaRPr lang="en-US" sz="16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	/* Time integration */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next[n]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velocity[n]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laplacian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+ 2 *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in[n] –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/>
              <a:t>Stencil Domain Decomposition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3058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Volumes are split into tiles (along the Z-axis)</a:t>
            </a:r>
          </a:p>
          <a:p>
            <a:pPr lvl="1"/>
            <a:r>
              <a:rPr lang="en-US" dirty="0" smtClean="0"/>
              <a:t>3D-Stencil introduces data dependencies</a:t>
            </a:r>
          </a:p>
          <a:p>
            <a:endParaRPr lang="en-US" dirty="0" smtClean="0"/>
          </a:p>
        </p:txBody>
      </p:sp>
      <p:sp>
        <p:nvSpPr>
          <p:cNvPr id="35844" name="Cube 3"/>
          <p:cNvSpPr>
            <a:spLocks noChangeArrowheads="1"/>
          </p:cNvSpPr>
          <p:nvPr/>
        </p:nvSpPr>
        <p:spPr bwMode="auto">
          <a:xfrm>
            <a:off x="3169519" y="3156440"/>
            <a:ext cx="1247924" cy="1734592"/>
          </a:xfrm>
          <a:prstGeom prst="cube">
            <a:avLst>
              <a:gd name="adj" fmla="val 25000"/>
            </a:avLst>
          </a:prstGeom>
          <a:solidFill>
            <a:srgbClr val="CF5731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45" name="Cube 5"/>
          <p:cNvSpPr>
            <a:spLocks noChangeArrowheads="1"/>
          </p:cNvSpPr>
          <p:nvPr/>
        </p:nvSpPr>
        <p:spPr bwMode="auto">
          <a:xfrm>
            <a:off x="4110485" y="3156440"/>
            <a:ext cx="1247924" cy="1734592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46" name="Cube 6"/>
          <p:cNvSpPr>
            <a:spLocks noChangeArrowheads="1"/>
          </p:cNvSpPr>
          <p:nvPr/>
        </p:nvSpPr>
        <p:spPr bwMode="auto">
          <a:xfrm>
            <a:off x="5045869" y="3156440"/>
            <a:ext cx="1246808" cy="1734592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47" name="TextBox 10"/>
          <p:cNvSpPr txBox="1">
            <a:spLocks noChangeArrowheads="1"/>
          </p:cNvSpPr>
          <p:nvPr/>
        </p:nvSpPr>
        <p:spPr bwMode="auto">
          <a:xfrm>
            <a:off x="1295400" y="3341731"/>
            <a:ext cx="288852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>
                <a:latin typeface="Calibri" pitchFamily="34" charset="0"/>
              </a:rPr>
              <a:t>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20217" y="3451120"/>
            <a:ext cx="575965" cy="1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369070" y="3702267"/>
            <a:ext cx="504527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50" name="TextBox 9"/>
          <p:cNvSpPr txBox="1">
            <a:spLocks noChangeArrowheads="1"/>
          </p:cNvSpPr>
          <p:nvPr/>
        </p:nvSpPr>
        <p:spPr bwMode="auto">
          <a:xfrm>
            <a:off x="1824485" y="3341731"/>
            <a:ext cx="276028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>
                <a:latin typeface="Calibri" pitchFamily="34" charset="0"/>
              </a:rPr>
              <a:t>z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622450" y="3156440"/>
            <a:ext cx="353839" cy="293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52" name="TextBox 9"/>
          <p:cNvSpPr txBox="1">
            <a:spLocks noChangeArrowheads="1"/>
          </p:cNvSpPr>
          <p:nvPr/>
        </p:nvSpPr>
        <p:spPr bwMode="auto">
          <a:xfrm>
            <a:off x="1520875" y="2822693"/>
            <a:ext cx="284042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15" name="Cube 14"/>
          <p:cNvSpPr/>
          <p:nvPr/>
        </p:nvSpPr>
        <p:spPr bwMode="auto">
          <a:xfrm>
            <a:off x="5987042" y="3155957"/>
            <a:ext cx="1247924" cy="1734592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35854" name="Cube 4"/>
          <p:cNvSpPr>
            <a:spLocks noChangeAspect="1"/>
          </p:cNvSpPr>
          <p:nvPr/>
        </p:nvSpPr>
        <p:spPr bwMode="auto">
          <a:xfrm>
            <a:off x="3993283" y="3156440"/>
            <a:ext cx="552524" cy="1734592"/>
          </a:xfrm>
          <a:prstGeom prst="cube">
            <a:avLst>
              <a:gd name="adj" fmla="val 56014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55" name="Cube 17"/>
          <p:cNvSpPr>
            <a:spLocks noChangeAspect="1"/>
          </p:cNvSpPr>
          <p:nvPr/>
        </p:nvSpPr>
        <p:spPr bwMode="auto">
          <a:xfrm>
            <a:off x="4933133" y="3156440"/>
            <a:ext cx="551408" cy="1734592"/>
          </a:xfrm>
          <a:prstGeom prst="cube">
            <a:avLst>
              <a:gd name="adj" fmla="val 56014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56" name="Cube 18"/>
          <p:cNvSpPr>
            <a:spLocks noChangeAspect="1"/>
          </p:cNvSpPr>
          <p:nvPr/>
        </p:nvSpPr>
        <p:spPr bwMode="auto">
          <a:xfrm>
            <a:off x="5857355" y="3156440"/>
            <a:ext cx="551408" cy="1734592"/>
          </a:xfrm>
          <a:prstGeom prst="cube">
            <a:avLst>
              <a:gd name="adj" fmla="val 56014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57" name="Cube 20"/>
          <p:cNvSpPr>
            <a:spLocks noChangeAspect="1"/>
          </p:cNvSpPr>
          <p:nvPr/>
        </p:nvSpPr>
        <p:spPr bwMode="auto">
          <a:xfrm>
            <a:off x="3169519" y="315644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58" name="Cube 21"/>
          <p:cNvSpPr>
            <a:spLocks noChangeAspect="1"/>
          </p:cNvSpPr>
          <p:nvPr/>
        </p:nvSpPr>
        <p:spPr bwMode="auto">
          <a:xfrm>
            <a:off x="4110485" y="315644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59" name="Cube 22"/>
          <p:cNvSpPr>
            <a:spLocks noChangeAspect="1"/>
          </p:cNvSpPr>
          <p:nvPr/>
        </p:nvSpPr>
        <p:spPr bwMode="auto">
          <a:xfrm>
            <a:off x="6915523" y="315644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60" name="Cube 23"/>
          <p:cNvSpPr>
            <a:spLocks noChangeAspect="1"/>
          </p:cNvSpPr>
          <p:nvPr/>
        </p:nvSpPr>
        <p:spPr bwMode="auto">
          <a:xfrm>
            <a:off x="5985719" y="315644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61" name="Cube 24"/>
          <p:cNvSpPr>
            <a:spLocks noChangeAspect="1"/>
          </p:cNvSpPr>
          <p:nvPr/>
        </p:nvSpPr>
        <p:spPr bwMode="auto">
          <a:xfrm>
            <a:off x="5051450" y="315644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62" name="Cube 26"/>
          <p:cNvSpPr>
            <a:spLocks noChangeAspect="1"/>
          </p:cNvSpPr>
          <p:nvPr/>
        </p:nvSpPr>
        <p:spPr bwMode="auto">
          <a:xfrm>
            <a:off x="3476477" y="3156440"/>
            <a:ext cx="940966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0" name="Left Brace 29"/>
          <p:cNvSpPr/>
          <p:nvPr/>
        </p:nvSpPr>
        <p:spPr bwMode="auto">
          <a:xfrm>
            <a:off x="3572487" y="4683199"/>
            <a:ext cx="191076" cy="1124194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31" name="Left Brace 30"/>
          <p:cNvSpPr/>
          <p:nvPr/>
        </p:nvSpPr>
        <p:spPr bwMode="auto">
          <a:xfrm>
            <a:off x="6611004" y="2384298"/>
            <a:ext cx="191076" cy="1124194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32" name="Left Brace 31"/>
          <p:cNvSpPr/>
          <p:nvPr/>
        </p:nvSpPr>
        <p:spPr bwMode="auto">
          <a:xfrm>
            <a:off x="4800575" y="2328104"/>
            <a:ext cx="191076" cy="1240396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33" name="Left Brace 32"/>
          <p:cNvSpPr/>
          <p:nvPr/>
        </p:nvSpPr>
        <p:spPr bwMode="auto">
          <a:xfrm>
            <a:off x="5432583" y="4627004"/>
            <a:ext cx="191076" cy="1240396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35867" name="TextBox 9"/>
          <p:cNvSpPr txBox="1">
            <a:spLocks noChangeArrowheads="1"/>
          </p:cNvSpPr>
          <p:nvPr/>
        </p:nvSpPr>
        <p:spPr bwMode="auto">
          <a:xfrm>
            <a:off x="3408388" y="5209152"/>
            <a:ext cx="508992" cy="43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2200" b="1">
                <a:latin typeface="Calibri" pitchFamily="34" charset="0"/>
              </a:rPr>
              <a:t>D1</a:t>
            </a:r>
          </a:p>
        </p:txBody>
      </p:sp>
      <p:sp>
        <p:nvSpPr>
          <p:cNvPr id="35868" name="TextBox 9"/>
          <p:cNvSpPr txBox="1">
            <a:spLocks noChangeArrowheads="1"/>
          </p:cNvSpPr>
          <p:nvPr/>
        </p:nvSpPr>
        <p:spPr bwMode="auto">
          <a:xfrm>
            <a:off x="4651847" y="2385138"/>
            <a:ext cx="51234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2200" b="1">
                <a:latin typeface="Calibri" pitchFamily="34" charset="0"/>
              </a:rPr>
              <a:t>D2</a:t>
            </a:r>
          </a:p>
        </p:txBody>
      </p:sp>
      <p:sp>
        <p:nvSpPr>
          <p:cNvPr id="35869" name="TextBox 9"/>
          <p:cNvSpPr txBox="1">
            <a:spLocks noChangeArrowheads="1"/>
          </p:cNvSpPr>
          <p:nvPr/>
        </p:nvSpPr>
        <p:spPr bwMode="auto">
          <a:xfrm>
            <a:off x="5271344" y="5209152"/>
            <a:ext cx="512341" cy="43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2200" b="1">
                <a:latin typeface="Calibri" pitchFamily="34" charset="0"/>
              </a:rPr>
              <a:t>D3</a:t>
            </a:r>
          </a:p>
        </p:txBody>
      </p:sp>
      <p:sp>
        <p:nvSpPr>
          <p:cNvPr id="35870" name="TextBox 9"/>
          <p:cNvSpPr txBox="1">
            <a:spLocks noChangeArrowheads="1"/>
          </p:cNvSpPr>
          <p:nvPr/>
        </p:nvSpPr>
        <p:spPr bwMode="auto">
          <a:xfrm>
            <a:off x="6436668" y="2384022"/>
            <a:ext cx="512341" cy="43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2200" b="1">
                <a:latin typeface="Calibri" pitchFamily="34" charset="0"/>
              </a:rPr>
              <a:t>D4</a:t>
            </a:r>
          </a:p>
        </p:txBody>
      </p:sp>
      <p:sp>
        <p:nvSpPr>
          <p:cNvPr id="35" name="Cube 26"/>
          <p:cNvSpPr>
            <a:spLocks noChangeAspect="1"/>
          </p:cNvSpPr>
          <p:nvPr/>
        </p:nvSpPr>
        <p:spPr bwMode="auto">
          <a:xfrm>
            <a:off x="4417442" y="3156440"/>
            <a:ext cx="940966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6" name="Cube 26"/>
          <p:cNvSpPr>
            <a:spLocks noChangeAspect="1"/>
          </p:cNvSpPr>
          <p:nvPr/>
        </p:nvSpPr>
        <p:spPr bwMode="auto">
          <a:xfrm>
            <a:off x="5358409" y="3156440"/>
            <a:ext cx="940966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7" name="Cube 26"/>
          <p:cNvSpPr>
            <a:spLocks noChangeAspect="1"/>
          </p:cNvSpPr>
          <p:nvPr/>
        </p:nvSpPr>
        <p:spPr bwMode="auto">
          <a:xfrm>
            <a:off x="6292678" y="3155957"/>
            <a:ext cx="940966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 Propagation: Main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50167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pPr defTabSz="457200">
              <a:tabLst>
                <a:tab pos="45720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pad = 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480+pad,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480,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400,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nreps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100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int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pid=-1, np=-1;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MPI_Init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MPI_Comm_rank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(0 ==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“</a:t>
            </a:r>
            <a:r>
              <a:rPr lang="en-US" sz="16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Nedded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3 or more processes.\n"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MPI_Abort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MPI_COMM_WORLD, 1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 return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- 1)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compute_node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- 1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nreps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else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data_server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dimx,dimy,dimz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nreps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MPI_Finalize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0;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Stencil Code: Server Process (I)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77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data_server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nreps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– 1,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first_node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- 2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*input=0, *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output = NULL, *velocity = NULL;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Set MPI Communication Size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Allocate input data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input = (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*)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output = (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*)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velocity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(float *)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(input == NULL || output == NULL || velocity == NULL)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“Server 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couldn't allocate memory\n"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MPI_Abort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MPI_COMM_WORLD, 1 );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Initialize input data and velocity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random_data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,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10);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random_data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(velocity,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,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, 1, 10);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Stencil Code: Server Process (II)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19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50167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Calculate number of shared points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edge_num_points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+ 4);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int_num_points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+ 8);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input_send_address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input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end input data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to the first compute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node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edge_num_points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MPI_REAL,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first_node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DATA_DISTRIBUTE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MPI_COMM_WORLD 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- 4);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end input data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to "internal" compute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nodes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process = 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process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last_node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process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int_num_points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MPI_FLOAT, process,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DATA_DISTRIBUTE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MPI_COMM_WORLD);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end input data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to the last compute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node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edge_num_points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MPI_REAL,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DATA_DISTRIBUTE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MPI_COMM_WORLD);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2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Addition: Server Process (I)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77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data_server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(unsigned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– 1,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first_node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- 2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(float);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float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0, *output = 0;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Set MPI Communication Size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Allocate input data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*)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(float *)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output = (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*)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== NULL ||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== NULL || output == NULL)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“Server 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couldn't allocate memory\n"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MPI_Abort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MPI_COMM_WORLD, 1 );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Initialize input data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random_data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10);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random_data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, 1, 10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9474" y="6172200"/>
            <a:ext cx="5103126" cy="457200"/>
          </a:xfrm>
        </p:spPr>
        <p:txBody>
          <a:bodyPr/>
          <a:lstStyle/>
          <a:p>
            <a:pPr algn="l"/>
            <a:r>
              <a:rPr lang="en-US" dirty="0">
                <a:cs typeface="Times New Roman" pitchFamily="18" charset="0"/>
              </a:rPr>
              <a:t>© David Kirk/NVIDIA and Wen-mei W. Hwu  ECE408/CS483/ECE498al, University of Illinois, 2007-2012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Stencil Code: Server Process (II)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20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77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velocity_send_address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velocity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Send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velocity data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to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compute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nodes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process 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0;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process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+ 1;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process++) {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edge_num_points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process,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DATA_DISTRIBUTE, MPI_COMM_WORLD);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Wait for nodes to compute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Collect output data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status;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process = 0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process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process++)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(output + process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MPI_FLOAT, process,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DATA_COLLECT, 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&amp;status 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Stencil Code: Server Process (III)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21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20621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Store output data 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store_output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Release resources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free(input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free(velocity);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free(output);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Stencil Code: Compute Process (I)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22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50167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compute_node_stencil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nreps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MPI_Comm_rank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    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+ 8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     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num_ghost_points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num_ghost_bytes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num_ghost_points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left_ghost_offset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 = 0;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right_ghost_offset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(4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*input = NULL, *output = NULL,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NULL, *v = NULL;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Allocate device memory for input and output data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gmacMalloc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((void **)&amp;input,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gmacMalloc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((void **)&amp;output,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gmacMalloc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((void **)&amp;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gmacMalloc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((void **)&amp;v,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Stencil Code: Compute Process (II)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23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status;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left_neighbor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&gt; 0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?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- 1) : MPI_PROC_NULL;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right_neighbor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- 2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?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+ 1) : MPI_PROC_NULL;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- 1;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Get the input data from server process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rcv_address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input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num_ghost_points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(0 ==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rcv_address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MPI_FLOAT,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DATA_DISTRIBUTE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MPI_COMM_WORLD, &amp;status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Get the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velocity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data from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server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process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rcv_address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num_ghost_points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(0 ==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rcv_address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MPI_FLOAT,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DATA_DISTRIBUTE, MPI_COMM_WORLD, &amp;status 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mtClean="0"/>
              <a:t>Questions?</a:t>
            </a:r>
            <a:endParaRPr lang="en-US"/>
          </a:p>
        </p:txBody>
      </p:sp>
      <p:sp>
        <p:nvSpPr>
          <p:cNvPr id="45059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CA3819-D8BF-4F5F-80DA-7818A038B40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Addition: Server Process (II)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Send data to compute nodes */</a:t>
            </a:r>
            <a:endParaRPr lang="en-US" sz="1600" dirty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for(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process = 1; process &lt;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last_node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process++) {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process, DATA_DISTRIBUTE, MPI_COMM_WORLD);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process, DATA_DISTRIBUTE, MPI_COMM_WORLD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ptr_b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Wait for nodes to compute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1000" y="6172200"/>
            <a:ext cx="5029200" cy="457200"/>
          </a:xfrm>
        </p:spPr>
        <p:txBody>
          <a:bodyPr/>
          <a:lstStyle/>
          <a:p>
            <a:pPr algn="l"/>
            <a:r>
              <a:rPr lang="en-US" dirty="0" smtClean="0"/>
              <a:t>© David Kirk/NVIDIA and Wen-mei W. Hwu  ECE408/CS483/ECE498al, University of Illinois, 2007-2012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Addition: Server Process (III)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Wait for previous communications */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(MPI_COMM_WORLD);</a:t>
            </a: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Collect output data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status;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for(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process = 0; process &lt;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process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(output + process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MPI_REAL, process,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DATA_COLLECT, MPI_COMM_WORLD, &amp;status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Store output data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store_output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(output,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endParaRPr lang="en-US" sz="16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Release resources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free(input);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free(output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5800" y="6248400"/>
            <a:ext cx="4953000" cy="457200"/>
          </a:xfrm>
        </p:spPr>
        <p:txBody>
          <a:bodyPr/>
          <a:lstStyle/>
          <a:p>
            <a:pPr algn="l"/>
            <a:r>
              <a:rPr lang="en-US" dirty="0" smtClean="0"/>
              <a:t>© David Kirk/NVIDIA and Wen-mei W. Hwu  ECE408/CS483/ECE498al, University of Illinois, 2007-2012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4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Vector Addition: Compute Process (I)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77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compute_node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(unsigned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*output;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status;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Alloc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host memory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 *)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(float *)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output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(float *)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Get the input data from server process */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DATA_DISTRIBUTE, MPI_COMM_WORLD, &amp;status);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DATA_DISTRIBUTE, MPI_COMM_WORLD, &amp;status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0612" y="6248400"/>
            <a:ext cx="4873388" cy="457200"/>
          </a:xfrm>
        </p:spPr>
        <p:txBody>
          <a:bodyPr/>
          <a:lstStyle/>
          <a:p>
            <a:pPr algn="l"/>
            <a:r>
              <a:rPr lang="en-US" dirty="0" smtClean="0"/>
              <a:t>© David Kirk/NVIDIA and Wen-mei W. Hwu  ECE408/CS483/ECE498al, University of Illinois, 2007-2012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r>
              <a:rPr lang="en-US" sz="2000" dirty="0" err="1">
                <a:solidFill>
                  <a:schemeClr val="accent2"/>
                </a:solidFill>
                <a:cs typeface="Consolas" pitchFamily="49" charset="0"/>
              </a:rPr>
              <a:t>Comm</a:t>
            </a:r>
            <a:r>
              <a:rPr lang="en-US" sz="2000" dirty="0">
                <a:cs typeface="Consolas" pitchFamily="49" charset="0"/>
              </a:rPr>
              <a:t>: Communicator (handle</a:t>
            </a:r>
            <a:r>
              <a:rPr lang="en-US" sz="2000" dirty="0" smtClean="0">
                <a:cs typeface="Consolas" pitchFamily="49" charset="0"/>
              </a:rPr>
              <a:t>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Blocks </a:t>
            </a:r>
            <a:r>
              <a:rPr lang="en-US" sz="2400" dirty="0"/>
              <a:t>the caller until all group members have called it; the call returns at any process only after all group members have entered the call</a:t>
            </a:r>
            <a:r>
              <a:rPr lang="en-US" sz="2400" dirty="0" smtClean="0"/>
              <a:t>.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Barriers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85800" y="1524000"/>
            <a:ext cx="44958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Wait until all other processes in the MPI group reach the same barrier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All processes are executing </a:t>
            </a:r>
            <a:r>
              <a:rPr lang="en-US" sz="2000" dirty="0" err="1" smtClean="0">
                <a:solidFill>
                  <a:schemeClr val="accent2"/>
                </a:solidFill>
              </a:rPr>
              <a:t>Do_Stuff</a:t>
            </a:r>
            <a:r>
              <a:rPr lang="en-US" sz="2000" dirty="0" smtClean="0">
                <a:solidFill>
                  <a:schemeClr val="accent2"/>
                </a:solidFill>
              </a:rPr>
              <a:t>() </a:t>
            </a:r>
            <a:endParaRPr lang="en-US" sz="20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Some processes reach the barrier</a:t>
            </a:r>
            <a:br>
              <a:rPr lang="en-US" sz="2000" dirty="0" smtClean="0"/>
            </a:br>
            <a:r>
              <a:rPr lang="en-US" sz="2000" dirty="0" smtClean="0"/>
              <a:t>and the wait in the barrier</a:t>
            </a:r>
            <a:br>
              <a:rPr lang="en-US" sz="2000" dirty="0" smtClean="0"/>
            </a:br>
            <a:r>
              <a:rPr lang="en-US" sz="2000" dirty="0" smtClean="0"/>
              <a:t>until all reach the barrier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7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73832" y="4694801"/>
            <a:ext cx="1828800" cy="1524000"/>
            <a:chOff x="1066800" y="2057400"/>
            <a:chExt cx="1828800" cy="1524000"/>
          </a:xfrm>
        </p:grpSpPr>
        <p:sp>
          <p:nvSpPr>
            <p:cNvPr id="7" name="Rounded Rectangle 6"/>
            <p:cNvSpPr/>
            <p:nvPr/>
          </p:nvSpPr>
          <p:spPr>
            <a:xfrm>
              <a:off x="1066800" y="2057400"/>
              <a:ext cx="1828800" cy="1524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Node</a:t>
              </a:r>
              <a:endParaRPr lang="en-US" dirty="0"/>
            </a:p>
          </p:txBody>
        </p:sp>
        <p:sp>
          <p:nvSpPr>
            <p:cNvPr id="10" name="Cloud 9"/>
            <p:cNvSpPr/>
            <p:nvPr/>
          </p:nvSpPr>
          <p:spPr>
            <a:xfrm>
              <a:off x="1219200" y="2222089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1993490" y="2213482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loud 11"/>
            <p:cNvSpPr/>
            <p:nvPr/>
          </p:nvSpPr>
          <p:spPr>
            <a:xfrm>
              <a:off x="1219200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loud 12"/>
            <p:cNvSpPr/>
            <p:nvPr/>
          </p:nvSpPr>
          <p:spPr>
            <a:xfrm>
              <a:off x="2008238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96857" y="4694801"/>
            <a:ext cx="1828800" cy="1524000"/>
            <a:chOff x="1066800" y="2057400"/>
            <a:chExt cx="1828800" cy="1524000"/>
          </a:xfrm>
        </p:grpSpPr>
        <p:sp>
          <p:nvSpPr>
            <p:cNvPr id="17" name="Rounded Rectangle 16"/>
            <p:cNvSpPr/>
            <p:nvPr/>
          </p:nvSpPr>
          <p:spPr>
            <a:xfrm>
              <a:off x="1066800" y="2057400"/>
              <a:ext cx="1828800" cy="1524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Node</a:t>
              </a:r>
              <a:endParaRPr lang="en-US" dirty="0"/>
            </a:p>
          </p:txBody>
        </p:sp>
        <p:sp>
          <p:nvSpPr>
            <p:cNvPr id="18" name="Cloud 17"/>
            <p:cNvSpPr/>
            <p:nvPr/>
          </p:nvSpPr>
          <p:spPr>
            <a:xfrm>
              <a:off x="1219200" y="2222089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loud 18"/>
            <p:cNvSpPr/>
            <p:nvPr/>
          </p:nvSpPr>
          <p:spPr>
            <a:xfrm>
              <a:off x="1993490" y="2213482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loud 19"/>
            <p:cNvSpPr/>
            <p:nvPr/>
          </p:nvSpPr>
          <p:spPr>
            <a:xfrm>
              <a:off x="1219200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loud 20"/>
            <p:cNvSpPr/>
            <p:nvPr/>
          </p:nvSpPr>
          <p:spPr>
            <a:xfrm>
              <a:off x="2008238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19882" y="4694801"/>
            <a:ext cx="1828800" cy="1524000"/>
            <a:chOff x="1066800" y="2057400"/>
            <a:chExt cx="1828800" cy="1524000"/>
          </a:xfrm>
        </p:grpSpPr>
        <p:sp>
          <p:nvSpPr>
            <p:cNvPr id="23" name="Rounded Rectangle 22"/>
            <p:cNvSpPr/>
            <p:nvPr/>
          </p:nvSpPr>
          <p:spPr>
            <a:xfrm>
              <a:off x="1066800" y="2057400"/>
              <a:ext cx="1828800" cy="1524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Node</a:t>
              </a:r>
              <a:endParaRPr lang="en-US" dirty="0"/>
            </a:p>
          </p:txBody>
        </p:sp>
        <p:sp>
          <p:nvSpPr>
            <p:cNvPr id="24" name="Cloud 23"/>
            <p:cNvSpPr/>
            <p:nvPr/>
          </p:nvSpPr>
          <p:spPr>
            <a:xfrm>
              <a:off x="1219200" y="2222089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loud 24"/>
            <p:cNvSpPr/>
            <p:nvPr/>
          </p:nvSpPr>
          <p:spPr>
            <a:xfrm>
              <a:off x="1993490" y="2213482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loud 25"/>
            <p:cNvSpPr/>
            <p:nvPr/>
          </p:nvSpPr>
          <p:spPr>
            <a:xfrm>
              <a:off x="1219200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loud 26"/>
            <p:cNvSpPr/>
            <p:nvPr/>
          </p:nvSpPr>
          <p:spPr>
            <a:xfrm>
              <a:off x="2008238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442906" y="4694801"/>
            <a:ext cx="1828800" cy="1524000"/>
            <a:chOff x="1066800" y="2057400"/>
            <a:chExt cx="1828800" cy="1524000"/>
          </a:xfrm>
        </p:grpSpPr>
        <p:sp>
          <p:nvSpPr>
            <p:cNvPr id="47" name="Rounded Rectangle 46"/>
            <p:cNvSpPr/>
            <p:nvPr/>
          </p:nvSpPr>
          <p:spPr>
            <a:xfrm>
              <a:off x="1066800" y="2057400"/>
              <a:ext cx="1828800" cy="1524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Node</a:t>
              </a:r>
              <a:endParaRPr lang="en-US" dirty="0"/>
            </a:p>
          </p:txBody>
        </p:sp>
        <p:sp>
          <p:nvSpPr>
            <p:cNvPr id="48" name="Cloud 47"/>
            <p:cNvSpPr/>
            <p:nvPr/>
          </p:nvSpPr>
          <p:spPr>
            <a:xfrm>
              <a:off x="1219200" y="2222089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loud 48"/>
            <p:cNvSpPr/>
            <p:nvPr/>
          </p:nvSpPr>
          <p:spPr>
            <a:xfrm>
              <a:off x="1993490" y="2213482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loud 49"/>
            <p:cNvSpPr/>
            <p:nvPr/>
          </p:nvSpPr>
          <p:spPr>
            <a:xfrm>
              <a:off x="1219200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>
              <a:off x="2008238" y="2711241"/>
              <a:ext cx="609600" cy="33183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3" name="Elbow Connector 52"/>
          <p:cNvCxnSpPr>
            <a:stCxn id="7" idx="2"/>
            <a:endCxn id="17" idx="2"/>
          </p:cNvCxnSpPr>
          <p:nvPr/>
        </p:nvCxnSpPr>
        <p:spPr>
          <a:xfrm rot="16200000" flipH="1">
            <a:off x="2549744" y="5257288"/>
            <a:ext cx="12700" cy="1923025"/>
          </a:xfrm>
          <a:prstGeom prst="bentConnector3">
            <a:avLst>
              <a:gd name="adj1" fmla="val 180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7" idx="2"/>
            <a:endCxn id="23" idx="2"/>
          </p:cNvCxnSpPr>
          <p:nvPr/>
        </p:nvCxnSpPr>
        <p:spPr>
          <a:xfrm rot="16200000" flipH="1">
            <a:off x="4472769" y="5257288"/>
            <a:ext cx="12700" cy="1923025"/>
          </a:xfrm>
          <a:prstGeom prst="bentConnector3">
            <a:avLst>
              <a:gd name="adj1" fmla="val 180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47" idx="2"/>
            <a:endCxn id="23" idx="2"/>
          </p:cNvCxnSpPr>
          <p:nvPr/>
        </p:nvCxnSpPr>
        <p:spPr>
          <a:xfrm rot="5400000">
            <a:off x="6395794" y="5257289"/>
            <a:ext cx="12700" cy="1923024"/>
          </a:xfrm>
          <a:prstGeom prst="bentConnector3">
            <a:avLst>
              <a:gd name="adj1" fmla="val 180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5440631" y="1676400"/>
            <a:ext cx="2989824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cs typeface="Consolas" pitchFamily="49" charset="0"/>
              </a:rPr>
              <a:t>Example Code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Do_stuff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Do_more_stuff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s-E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Vector Addition: Compute Process (II)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Compute the partial vector addition */</a:t>
            </a:r>
          </a:p>
          <a:p>
            <a:pPr defTabSz="457200"/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for(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output[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Report to barrier after computation is done*/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Send the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output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(output,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vector_size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MPI_FLOAT,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DATA_COLLECT, MPI_COMM_WORLD);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Release memory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free(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free(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input_b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free(output);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CUDA to MPI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5AA0ED-B6C8-4A48-A14E-F55B69DAC4DA}"/>
</file>

<file path=customXml/itemProps2.xml><?xml version="1.0" encoding="utf-8"?>
<ds:datastoreItem xmlns:ds="http://schemas.openxmlformats.org/officeDocument/2006/customXml" ds:itemID="{15EF08B8-5E45-4FD3-A08B-F11592258676}"/>
</file>

<file path=customXml/itemProps3.xml><?xml version="1.0" encoding="utf-8"?>
<ds:datastoreItem xmlns:ds="http://schemas.openxmlformats.org/officeDocument/2006/customXml" ds:itemID="{705868D3-5448-4566-ACC0-A2EACA97D34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29478</TotalTime>
  <Words>766</Words>
  <Application>Microsoft Office PowerPoint</Application>
  <PresentationFormat>On-screen Show (4:3)</PresentationFormat>
  <Paragraphs>390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ECE408 / CS483  Applied Parallel Programming   Lecture 27: Joint CUDA-MPI Programming (Part 2)</vt:lpstr>
      <vt:lpstr>Vector Addition: Server Process (I)</vt:lpstr>
      <vt:lpstr>Vector Addition: Server Process (II)</vt:lpstr>
      <vt:lpstr>Vector Addition: Server Process (III)</vt:lpstr>
      <vt:lpstr>Vector Addition: Compute Process (I)</vt:lpstr>
      <vt:lpstr>MPI Barriers</vt:lpstr>
      <vt:lpstr>MPI Barriers</vt:lpstr>
      <vt:lpstr>Vector Addition: Compute Process (II)</vt:lpstr>
      <vt:lpstr>Adding CUDA to MPI</vt:lpstr>
      <vt:lpstr>Vector Addition: CUDA Process (I)</vt:lpstr>
      <vt:lpstr>Vector Addition: CUDA Process (II)</vt:lpstr>
      <vt:lpstr>A Typical Wave Propagation Application</vt:lpstr>
      <vt:lpstr>Review of Stencil Computations</vt:lpstr>
      <vt:lpstr>Wave Propagation: Kernel Code</vt:lpstr>
      <vt:lpstr>Wave Propagation: Kernel Code</vt:lpstr>
      <vt:lpstr>Stencil Domain Decomposition</vt:lpstr>
      <vt:lpstr>Wave Propagation: Main Process</vt:lpstr>
      <vt:lpstr>Stencil Code: Server Process (I)</vt:lpstr>
      <vt:lpstr>Stencil Code: Server Process (II)</vt:lpstr>
      <vt:lpstr>Stencil Code: Server Process (II)</vt:lpstr>
      <vt:lpstr>Stencil Code: Server Process (III)</vt:lpstr>
      <vt:lpstr>Stencil Code: Compute Process (I)</vt:lpstr>
      <vt:lpstr>Stencil Code: Compute Process (II)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161</cp:revision>
  <dcterms:created xsi:type="dcterms:W3CDTF">1601-01-01T00:00:00Z</dcterms:created>
  <dcterms:modified xsi:type="dcterms:W3CDTF">2013-01-04T23:49:35Z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